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8"/>
  </p:notesMasterIdLst>
  <p:sldIdLst>
    <p:sldId id="257" r:id="rId2"/>
    <p:sldId id="261"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D60944DF-B0EA-4041-9C27-25FDEE3FD94D}">
          <p14:sldIdLst>
            <p14:sldId id="257"/>
            <p14:sldId id="258"/>
            <p14:sldId id="260"/>
            <p14:sldId id="259"/>
            <p14:sldId id="261"/>
            <p14:sldId id="262"/>
            <p14:sldId id="264"/>
            <p14:sldId id="265"/>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9" d="100"/>
          <a:sy n="39" d="100"/>
        </p:scale>
        <p:origin x="-840"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673544-F26F-4327-9B3C-EE0B0DD222D9}" type="datetimeFigureOut">
              <a:rPr lang="es-CL" smtClean="0"/>
              <a:pPr/>
              <a:t>29-10-2015</a:t>
            </a:fld>
            <a:endParaRPr lang="es-C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E369EF-F773-46C2-9E81-2D13766B2B17}" type="slidenum">
              <a:rPr lang="es-CL" smtClean="0"/>
              <a:pPr/>
              <a:t>‹Nº›</a:t>
            </a:fld>
            <a:endParaRPr lang="es-CL"/>
          </a:p>
        </p:txBody>
      </p:sp>
    </p:spTree>
    <p:extLst>
      <p:ext uri="{BB962C8B-B14F-4D97-AF65-F5344CB8AC3E}">
        <p14:creationId xmlns:p14="http://schemas.microsoft.com/office/powerpoint/2010/main" xmlns="" val="416975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2C4AAF26-6E08-4913-A103-7BCB72320EB2}" type="slidenum">
              <a:rPr lang="es-CL" smtClean="0"/>
              <a:pPr/>
              <a:t>‹Nº›</a:t>
            </a:fld>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2C4AAF26-6E08-4913-A103-7BCB72320EB2}" type="slidenum">
              <a:rPr lang="es-CL" smtClean="0"/>
              <a:pPr/>
              <a:t>‹Nº›</a:t>
            </a:fld>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2C4AAF26-6E08-4913-A103-7BCB72320EB2}" type="slidenum">
              <a:rPr lang="es-CL" smtClean="0"/>
              <a:pPr/>
              <a:t>‹Nº›</a:t>
            </a:fld>
            <a:endParaRPr lang="es-CL"/>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2C4AAF26-6E08-4913-A103-7BCB72320EB2}" type="slidenum">
              <a:rPr lang="es-CL" smtClean="0"/>
              <a:pPr/>
              <a:t>‹Nº›</a:t>
            </a:fld>
            <a:endParaRPr lang="es-CL"/>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2C4AAF26-6E08-4913-A103-7BCB72320EB2}" type="slidenum">
              <a:rPr lang="es-CL" smtClean="0"/>
              <a:pPr/>
              <a:t>‹Nº›</a:t>
            </a:fld>
            <a:endParaRPr lang="es-C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2C4AAF26-6E08-4913-A103-7BCB72320EB2}" type="slidenum">
              <a:rPr lang="es-CL" smtClean="0"/>
              <a:pPr/>
              <a:t>‹Nº›</a:t>
            </a:fld>
            <a:endParaRPr lang="es-CL"/>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2C4AAF26-6E08-4913-A103-7BCB72320EB2}" type="slidenum">
              <a:rPr lang="es-CL" smtClean="0"/>
              <a:pPr/>
              <a:t>‹Nº›</a:t>
            </a:fld>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2C4AAF26-6E08-4913-A103-7BCB72320EB2}" type="slidenum">
              <a:rPr lang="es-CL" smtClean="0"/>
              <a:pPr/>
              <a:t>‹Nº›</a:t>
            </a:fld>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2C4AAF26-6E08-4913-A103-7BCB72320EB2}" type="slidenum">
              <a:rPr lang="es-CL" smtClean="0"/>
              <a:pPr/>
              <a:t>‹Nº›</a:t>
            </a:fld>
            <a:endParaRPr lang="es-C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2C4AAF26-6E08-4913-A103-7BCB72320EB2}" type="slidenum">
              <a:rPr lang="es-CL" smtClean="0"/>
              <a:pPr/>
              <a:t>‹Nº›</a:t>
            </a:fld>
            <a:endParaRPr lang="es-CL"/>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9F466-78FB-41C3-AC04-31C75E70B379}" type="datetimeFigureOut">
              <a:rPr lang="es-CL" smtClean="0"/>
              <a:pPr/>
              <a:t>29-10-2015</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2C4AAF26-6E08-4913-A103-7BCB72320EB2}" type="slidenum">
              <a:rPr lang="es-CL" smtClean="0"/>
              <a:pPr/>
              <a:t>‹Nº›</a:t>
            </a:fld>
            <a:endParaRPr lang="es-CL"/>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F299F466-78FB-41C3-AC04-31C75E70B379}" type="datetimeFigureOut">
              <a:rPr lang="es-CL" smtClean="0"/>
              <a:pPr/>
              <a:t>29-10-2015</a:t>
            </a:fld>
            <a:endParaRPr lang="es-CL"/>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s-CL"/>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2C4AAF26-6E08-4913-A103-7BCB72320EB2}" type="slidenum">
              <a:rPr lang="es-CL" smtClean="0"/>
              <a:pPr/>
              <a:t>‹Nº›</a:t>
            </a:fld>
            <a:endParaRPr lang="es-CL"/>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www.arduino.cc/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e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image" Target="https://dlnmh9ip6v2uc.cloudfront.net/assets/d/f/7/3/b/51193875ce395f424b000000.jpg" TargetMode="External"/><Relationship Id="rId2" Type="http://schemas.openxmlformats.org/officeDocument/2006/relationships/image" Target="../media/image10.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https://openwebinars.net/media/django-summernote/2015-01-21/84a9b560-e7a8-4559-a3b8-a9678066a365.jpg" TargetMode="External"/><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http://www.ilustrados.com/wp-content/uploads/2014/06/como-crear-una-placa-impresa.jp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sharpenSoften amount="-16000"/>
                    </a14:imgEffect>
                    <a14:imgEffect>
                      <a14:colorTemperature colorTemp="9000"/>
                    </a14:imgEffect>
                    <a14:imgEffect>
                      <a14:saturation sat="40000"/>
                    </a14:imgEffect>
                  </a14:imgLayer>
                </a14:imgProps>
              </a:ext>
              <a:ext uri="{28A0092B-C50C-407E-A947-70E740481C1C}">
                <a14:useLocalDpi xmlns:a14="http://schemas.microsoft.com/office/drawing/2010/main" xmlns="" val="0"/>
              </a:ext>
            </a:extLst>
          </a:blip>
          <a:srcRect/>
          <a:stretch>
            <a:fillRect/>
          </a:stretch>
        </p:blipFill>
        <p:spPr bwMode="auto">
          <a:xfrm>
            <a:off x="142844" y="2501255"/>
            <a:ext cx="8858311" cy="1647825"/>
          </a:xfrm>
          <a:prstGeom prst="rect">
            <a:avLst/>
          </a:prstGeom>
          <a:gradFill flip="none" rotWithShape="1">
            <a:gsLst>
              <a:gs pos="38000">
                <a:schemeClr val="accent2">
                  <a:tint val="10000"/>
                  <a:satMod val="155000"/>
                </a:schemeClr>
              </a:gs>
              <a:gs pos="86000">
                <a:schemeClr val="accent2">
                  <a:tint val="30000"/>
                  <a:satMod val="155000"/>
                </a:schemeClr>
              </a:gs>
              <a:gs pos="100000">
                <a:schemeClr val="accent2">
                  <a:tint val="73000"/>
                  <a:satMod val="155000"/>
                </a:schemeClr>
              </a:gs>
            </a:gsLst>
            <a:lin ang="5400000" scaled="0"/>
            <a:tileRect/>
          </a:gradFill>
          <a:ln>
            <a:noFill/>
          </a:ln>
          <a:effectLst>
            <a:glow rad="88900">
              <a:schemeClr val="accent1">
                <a:alpha val="47000"/>
              </a:schemeClr>
            </a:glow>
            <a:outerShdw blurRad="50800" dist="50800" dir="5400000" algn="ctr" rotWithShape="0">
              <a:srgbClr val="000000"/>
            </a:outerShdw>
            <a:reflection stA="0" endPos="65000" dist="50800" dir="5400000" sy="-100000" algn="bl" rotWithShape="0"/>
          </a:effectLst>
          <a:scene3d>
            <a:camera prst="orthographicFront">
              <a:rot lat="0" lon="0" rev="0"/>
            </a:camera>
            <a:lightRig rig="threePt" dir="t"/>
          </a:scene3d>
        </p:spPr>
      </p:pic>
      <p:sp>
        <p:nvSpPr>
          <p:cNvPr id="4" name="AutoShape 2" descr="Resultado de imagen para U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dirty="0"/>
          </a:p>
        </p:txBody>
      </p:sp>
      <p:pic>
        <p:nvPicPr>
          <p:cNvPr id="2052" name="Picture 4" descr="http://www.comunicacionesua.cl/wp-content/uploads/2015/05/logo-pag-4.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7975" y="332656"/>
            <a:ext cx="2463825" cy="1847869"/>
          </a:xfrm>
          <a:prstGeom prst="rect">
            <a:avLst/>
          </a:prstGeom>
          <a:noFill/>
          <a:effectLst>
            <a:outerShdw blurRad="50800" dist="50800" dir="5400000" algn="ctr" rotWithShape="0">
              <a:schemeClr val="bg2">
                <a:lumMod val="75000"/>
              </a:schemeClr>
            </a:outerShdw>
          </a:effectLst>
          <a:extLst>
            <a:ext uri="{909E8E84-426E-40DD-AFC4-6F175D3DCCD1}">
              <a14:hiddenFill xmlns:a14="http://schemas.microsoft.com/office/drawing/2010/main" xmlns="">
                <a:solidFill>
                  <a:srgbClr val="FFFFFF"/>
                </a:solidFill>
              </a14:hiddenFill>
            </a:ext>
          </a:extLst>
        </p:spPr>
      </p:pic>
      <p:pic>
        <p:nvPicPr>
          <p:cNvPr id="2054" name="Picture 6" descr="https://pbs.twimg.com/profile_images/1272163982/logo_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00578" y="351871"/>
            <a:ext cx="2119894" cy="206901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8" descr="Resultado de imagen para e-c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dirty="0"/>
          </a:p>
        </p:txBody>
      </p:sp>
      <p:pic>
        <p:nvPicPr>
          <p:cNvPr id="2058" name="Picture 10" descr="http://www.ingenierosdelcobre.cl/wp-content/uploads/2014/12/Logo-E-CL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131840" y="537085"/>
            <a:ext cx="3240360" cy="143900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785850" y="2636912"/>
            <a:ext cx="10429948" cy="1200329"/>
          </a:xfrm>
          <a:prstGeom prst="rect">
            <a:avLst/>
          </a:prstGeom>
          <a:noFill/>
          <a:ln>
            <a:noFill/>
          </a:ln>
        </p:spPr>
        <p:txBody>
          <a:bodyPr wrap="square" lIns="91440" tIns="45720" rIns="91440" bIns="45720">
            <a:spAutoFit/>
          </a:bodyPr>
          <a:lstStyle/>
          <a:p>
            <a:pPr algn="ctr"/>
            <a:r>
              <a:rPr lang="en-US" sz="2400" b="1"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PRIMER AVANCE DISEÑO E IMPLEMENTACION DE UN SISTEMA</a:t>
            </a:r>
          </a:p>
          <a:p>
            <a:pPr algn="ctr"/>
            <a:r>
              <a:rPr lang="en-US" sz="2400" b="1"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DE MONITOREO INALAMBRICO DE VARIABLES </a:t>
            </a:r>
          </a:p>
          <a:p>
            <a:pPr algn="ctr"/>
            <a:r>
              <a:rPr lang="en-US" sz="2400" b="1"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FISICAS EN UN PROCESO MINERO</a:t>
            </a:r>
            <a:endParaRPr lang="en-US" sz="2400" b="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endParaRPr>
          </a:p>
        </p:txBody>
      </p:sp>
      <p:sp>
        <p:nvSpPr>
          <p:cNvPr id="9" name="TextBox 8"/>
          <p:cNvSpPr txBox="1"/>
          <p:nvPr/>
        </p:nvSpPr>
        <p:spPr>
          <a:xfrm>
            <a:off x="3020489" y="5013176"/>
            <a:ext cx="5943999" cy="1200329"/>
          </a:xfrm>
          <a:prstGeom prst="rect">
            <a:avLst/>
          </a:prstGeom>
          <a:noFill/>
        </p:spPr>
        <p:txBody>
          <a:bodyPr wrap="none" rtlCol="0">
            <a:spAutoFit/>
          </a:bodyPr>
          <a:lstStyle/>
          <a:p>
            <a:r>
              <a:rPr lang="es-CL" dirty="0" smtClean="0"/>
              <a:t>Alumno 		:	Erasmo Alexis </a:t>
            </a:r>
            <a:r>
              <a:rPr lang="es-CL" smtClean="0"/>
              <a:t>Páez Ramírez.</a:t>
            </a:r>
            <a:endParaRPr lang="es-CL" dirty="0" smtClean="0"/>
          </a:p>
          <a:p>
            <a:r>
              <a:rPr lang="es-CL" dirty="0" smtClean="0"/>
              <a:t>Profesor guía	:	Juan Carlos Valdebenito </a:t>
            </a:r>
            <a:r>
              <a:rPr lang="es-CL" dirty="0" err="1" smtClean="0"/>
              <a:t>Samit</a:t>
            </a:r>
            <a:r>
              <a:rPr lang="es-CL" dirty="0" smtClean="0"/>
              <a:t>.</a:t>
            </a:r>
          </a:p>
          <a:p>
            <a:r>
              <a:rPr lang="es-CL" dirty="0" smtClean="0"/>
              <a:t>Comisión		:	Jorge </a:t>
            </a:r>
            <a:r>
              <a:rPr lang="es-CL" dirty="0" err="1" smtClean="0"/>
              <a:t>Kasaneva</a:t>
            </a:r>
            <a:r>
              <a:rPr lang="es-CL" dirty="0" smtClean="0"/>
              <a:t> Reinoso.</a:t>
            </a:r>
          </a:p>
          <a:p>
            <a:r>
              <a:rPr lang="es-CL" dirty="0"/>
              <a:t>	</a:t>
            </a:r>
            <a:r>
              <a:rPr lang="es-CL" dirty="0" smtClean="0"/>
              <a:t>		</a:t>
            </a:r>
            <a:r>
              <a:rPr lang="es-CL" dirty="0" smtClean="0"/>
              <a:t>Simón Martínez </a:t>
            </a:r>
            <a:r>
              <a:rPr lang="es-CL" dirty="0" smtClean="0"/>
              <a:t>Rozas.</a:t>
            </a:r>
            <a:endParaRPr lang="es-CL" dirty="0"/>
          </a:p>
        </p:txBody>
      </p:sp>
      <p:pic>
        <p:nvPicPr>
          <p:cNvPr id="2060" name="Picture 12" descr="http://www.microsiervos.com/images/DBugs.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79512" y="4941168"/>
            <a:ext cx="2685139" cy="1487568"/>
          </a:xfrm>
          <a:prstGeom prst="rect">
            <a:avLst/>
          </a:prstGeom>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scaled="0"/>
          </a:gradFill>
        </p:spPr>
      </p:pic>
    </p:spTree>
    <p:extLst>
      <p:ext uri="{BB962C8B-B14F-4D97-AF65-F5344CB8AC3E}">
        <p14:creationId xmlns:p14="http://schemas.microsoft.com/office/powerpoint/2010/main" xmlns="" val="21650080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357158" y="3500438"/>
            <a:ext cx="3500462" cy="3086663"/>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5500694" y="3429000"/>
            <a:ext cx="3429024" cy="3206952"/>
          </a:xfrm>
          <a:prstGeom prst="rect">
            <a:avLst/>
          </a:prstGeom>
          <a:noFill/>
          <a:ln w="9525">
            <a:noFill/>
            <a:miter lim="800000"/>
            <a:headEnd/>
            <a:tailEnd/>
          </a:ln>
        </p:spPr>
      </p:pic>
      <p:sp>
        <p:nvSpPr>
          <p:cNvPr id="4" name="3 CuadroTexto"/>
          <p:cNvSpPr txBox="1"/>
          <p:nvPr/>
        </p:nvSpPr>
        <p:spPr>
          <a:xfrm>
            <a:off x="857224" y="1071546"/>
            <a:ext cx="7572428" cy="1200329"/>
          </a:xfrm>
          <a:prstGeom prst="rect">
            <a:avLst/>
          </a:prstGeom>
          <a:noFill/>
        </p:spPr>
        <p:txBody>
          <a:bodyPr wrap="square" rtlCol="0">
            <a:spAutoFit/>
          </a:bodyPr>
          <a:lstStyle/>
          <a:p>
            <a:pPr marL="0" lvl="2"/>
            <a:r>
              <a:rPr lang="es-CL" b="1" dirty="0" smtClean="0"/>
              <a:t>Fabricación de placa de cobre impresa:</a:t>
            </a:r>
          </a:p>
          <a:p>
            <a:endParaRPr lang="es-CL" dirty="0" smtClean="0"/>
          </a:p>
          <a:p>
            <a:r>
              <a:rPr lang="es-CL" dirty="0" smtClean="0"/>
              <a:t>Posterior a esta operación, es solo cosa de apretar un botón en la aplicación del programa y automáticamente imprime el diseño de la placa de cobre. </a:t>
            </a:r>
            <a:endParaRPr lang="es-C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00034" y="1142984"/>
            <a:ext cx="4429156" cy="646331"/>
          </a:xfrm>
          <a:prstGeom prst="rect">
            <a:avLst/>
          </a:prstGeom>
          <a:noFill/>
        </p:spPr>
        <p:txBody>
          <a:bodyPr wrap="square" rtlCol="0">
            <a:spAutoFit/>
          </a:bodyPr>
          <a:lstStyle/>
          <a:p>
            <a:pPr marL="0" lvl="2"/>
            <a:r>
              <a:rPr lang="es-CL" b="1" dirty="0" smtClean="0"/>
              <a:t>Sistema finalizado:</a:t>
            </a:r>
            <a:endParaRPr lang="es-CL" sz="1600" b="1" dirty="0" smtClean="0"/>
          </a:p>
          <a:p>
            <a:endParaRPr lang="es-CL" dirty="0"/>
          </a:p>
        </p:txBody>
      </p:sp>
      <p:pic>
        <p:nvPicPr>
          <p:cNvPr id="30721" name="Picture 1"/>
          <p:cNvPicPr>
            <a:picLocks noChangeAspect="1" noChangeArrowheads="1"/>
          </p:cNvPicPr>
          <p:nvPr/>
        </p:nvPicPr>
        <p:blipFill>
          <a:blip r:embed="rId2" cstate="print"/>
          <a:srcRect/>
          <a:stretch>
            <a:fillRect/>
          </a:stretch>
        </p:blipFill>
        <p:spPr bwMode="auto">
          <a:xfrm>
            <a:off x="1214414" y="1643050"/>
            <a:ext cx="6736736" cy="47001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714348" y="1214422"/>
            <a:ext cx="7572428" cy="3477875"/>
          </a:xfrm>
          <a:prstGeom prst="rect">
            <a:avLst/>
          </a:prstGeom>
          <a:noFill/>
        </p:spPr>
        <p:txBody>
          <a:bodyPr wrap="square" rtlCol="0">
            <a:spAutoFit/>
          </a:bodyPr>
          <a:lstStyle/>
          <a:p>
            <a:pPr lvl="1"/>
            <a:r>
              <a:rPr lang="es-CL" b="1" dirty="0" smtClean="0"/>
              <a:t>Programación de los Arduino.</a:t>
            </a:r>
          </a:p>
          <a:p>
            <a:pPr lvl="1"/>
            <a:endParaRPr lang="es-CL" sz="1600" b="1" dirty="0" smtClean="0"/>
          </a:p>
          <a:p>
            <a:pPr lvl="2"/>
            <a:r>
              <a:rPr lang="es-CL" b="1" dirty="0" smtClean="0"/>
              <a:t> Programación Arduino UNO:</a:t>
            </a:r>
          </a:p>
          <a:p>
            <a:pPr lvl="2"/>
            <a:endParaRPr lang="es-CL" sz="1600" b="1" dirty="0" smtClean="0"/>
          </a:p>
          <a:p>
            <a:pPr lvl="2"/>
            <a:r>
              <a:rPr lang="es-CL" b="1" dirty="0" smtClean="0"/>
              <a:t>Programación Arduino nano:</a:t>
            </a:r>
          </a:p>
          <a:p>
            <a:pPr lvl="2"/>
            <a:endParaRPr lang="es-CL" sz="1600" b="1" dirty="0" smtClean="0"/>
          </a:p>
          <a:p>
            <a:pPr lvl="2"/>
            <a:r>
              <a:rPr lang="es-CL" b="1" dirty="0" smtClean="0"/>
              <a:t>Programación placa GSM/GPRS:</a:t>
            </a:r>
          </a:p>
          <a:p>
            <a:pPr lvl="2"/>
            <a:endParaRPr lang="es-CL" sz="1600" b="1" dirty="0" smtClean="0"/>
          </a:p>
          <a:p>
            <a:pPr lvl="2"/>
            <a:r>
              <a:rPr lang="es-CL" b="1" dirty="0" smtClean="0"/>
              <a:t>Programación LCD </a:t>
            </a:r>
            <a:r>
              <a:rPr lang="es-CL" b="1" dirty="0" err="1" smtClean="0"/>
              <a:t>display</a:t>
            </a:r>
            <a:r>
              <a:rPr lang="es-CL" b="1" dirty="0" smtClean="0"/>
              <a:t> 16x2:</a:t>
            </a:r>
          </a:p>
          <a:p>
            <a:pPr lvl="2"/>
            <a:endParaRPr lang="es-CL" sz="1600" b="1" dirty="0" smtClean="0"/>
          </a:p>
          <a:p>
            <a:pPr lvl="2"/>
            <a:endParaRPr lang="es-CL" sz="1600" b="1" dirty="0" smtClean="0"/>
          </a:p>
          <a:p>
            <a:pPr lvl="2"/>
            <a:r>
              <a:rPr lang="es-CL" sz="1600" b="1" dirty="0" smtClean="0"/>
              <a:t>Programaciones en </a:t>
            </a:r>
            <a:r>
              <a:rPr lang="es-CL" sz="1600" b="1" dirty="0" err="1" smtClean="0"/>
              <a:t>construccion</a:t>
            </a:r>
            <a:r>
              <a:rPr lang="es-CL" sz="1600" b="1" dirty="0" smtClean="0"/>
              <a:t>.</a:t>
            </a:r>
          </a:p>
          <a:p>
            <a:endParaRPr lang="es-CL"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71472" y="1857364"/>
            <a:ext cx="7858180" cy="2308324"/>
          </a:xfrm>
          <a:prstGeom prst="rect">
            <a:avLst/>
          </a:prstGeom>
          <a:noFill/>
        </p:spPr>
        <p:txBody>
          <a:bodyPr wrap="square" rtlCol="0">
            <a:spAutoFit/>
          </a:bodyPr>
          <a:lstStyle/>
          <a:p>
            <a:pPr algn="just"/>
            <a:r>
              <a:rPr lang="es-CL" dirty="0" smtClean="0"/>
              <a:t>Para esta fecha del proyecto se espera tener un 40% avanzado, vale decir, 80% de hardware y un 0% de software terminado, la finalidad es poder obtener la aprobación de los usuarios en cuanto al tamaño y forma de utilización del dispositivo construido, la comodidad que se debe tener al ingresar la programación mediante los botones de ingreso del elemento construido, explicar la funcionalidad como si estuviera terminado, dar a conocer las aplicaciones que puede llegar a otorgar el equipo, etc.</a:t>
            </a:r>
          </a:p>
          <a:p>
            <a:endParaRPr lang="es-CL" dirty="0"/>
          </a:p>
        </p:txBody>
      </p:sp>
      <p:sp>
        <p:nvSpPr>
          <p:cNvPr id="3" name="Rectangle 1"/>
          <p:cNvSpPr/>
          <p:nvPr/>
        </p:nvSpPr>
        <p:spPr>
          <a:xfrm>
            <a:off x="1428728" y="357166"/>
            <a:ext cx="6644769"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Resultados</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esperados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728" y="357166"/>
            <a:ext cx="6575839"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Mejoras</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 </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corto</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plazo</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31746" name="Picture 2" descr="https://upload.wikimedia.org/wikipedia/commons/thumb/3/34/Diodebridge-eng.gif/220px-Diodebridge-eng.gif"/>
          <p:cNvPicPr>
            <a:picLocks noChangeAspect="1" noChangeArrowheads="1" noCrop="1"/>
          </p:cNvPicPr>
          <p:nvPr/>
        </p:nvPicPr>
        <p:blipFill>
          <a:blip r:embed="rId2" cstate="print"/>
          <a:srcRect/>
          <a:stretch>
            <a:fillRect/>
          </a:stretch>
        </p:blipFill>
        <p:spPr bwMode="auto">
          <a:xfrm>
            <a:off x="928662" y="1714488"/>
            <a:ext cx="2738454" cy="1643074"/>
          </a:xfrm>
          <a:prstGeom prst="rect">
            <a:avLst/>
          </a:prstGeom>
          <a:noFill/>
        </p:spPr>
      </p:pic>
      <p:sp>
        <p:nvSpPr>
          <p:cNvPr id="5" name="4 CuadroTexto"/>
          <p:cNvSpPr txBox="1"/>
          <p:nvPr/>
        </p:nvSpPr>
        <p:spPr>
          <a:xfrm>
            <a:off x="4286248" y="1857364"/>
            <a:ext cx="4214842" cy="1200329"/>
          </a:xfrm>
          <a:prstGeom prst="rect">
            <a:avLst/>
          </a:prstGeom>
          <a:noFill/>
        </p:spPr>
        <p:txBody>
          <a:bodyPr wrap="square" rtlCol="0">
            <a:spAutoFit/>
          </a:bodyPr>
          <a:lstStyle/>
          <a:p>
            <a:r>
              <a:rPr lang="es-CL" dirty="0" smtClean="0"/>
              <a:t>Instalar un puente rectificador a la entrada del sistema electrónico para evitar posibles errores de los usuarios al conectar la polaridad de forma inversa.</a:t>
            </a:r>
            <a:endParaRPr lang="es-CL" dirty="0"/>
          </a:p>
        </p:txBody>
      </p:sp>
      <p:pic>
        <p:nvPicPr>
          <p:cNvPr id="31748" name="Picture 4" descr="http://i00.i.aliimg.com/photo/v0/244115172/Acrylic_box_Lucite_acrylic_box_display_box.jpg"/>
          <p:cNvPicPr>
            <a:picLocks noChangeAspect="1" noChangeArrowheads="1"/>
          </p:cNvPicPr>
          <p:nvPr/>
        </p:nvPicPr>
        <p:blipFill>
          <a:blip r:embed="rId3" cstate="print"/>
          <a:srcRect/>
          <a:stretch>
            <a:fillRect/>
          </a:stretch>
        </p:blipFill>
        <p:spPr bwMode="auto">
          <a:xfrm>
            <a:off x="642910" y="3929066"/>
            <a:ext cx="2928958" cy="2196719"/>
          </a:xfrm>
          <a:prstGeom prst="rect">
            <a:avLst/>
          </a:prstGeom>
          <a:noFill/>
        </p:spPr>
      </p:pic>
      <p:sp>
        <p:nvSpPr>
          <p:cNvPr id="7" name="6 CuadroTexto"/>
          <p:cNvSpPr txBox="1"/>
          <p:nvPr/>
        </p:nvSpPr>
        <p:spPr>
          <a:xfrm>
            <a:off x="4357686" y="4071942"/>
            <a:ext cx="4357718" cy="369332"/>
          </a:xfrm>
          <a:prstGeom prst="rect">
            <a:avLst/>
          </a:prstGeom>
          <a:noFill/>
        </p:spPr>
        <p:txBody>
          <a:bodyPr wrap="square" rtlCol="0">
            <a:spAutoFit/>
          </a:bodyPr>
          <a:lstStyle/>
          <a:p>
            <a:r>
              <a:rPr lang="es-CL" dirty="0" smtClean="0"/>
              <a:t>Protección acrílica</a:t>
            </a:r>
            <a:endParaRPr lang="es-CL"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8860" y="428604"/>
            <a:ext cx="4071949"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Conclusiones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2 CuadroTexto"/>
          <p:cNvSpPr txBox="1"/>
          <p:nvPr/>
        </p:nvSpPr>
        <p:spPr>
          <a:xfrm>
            <a:off x="1142976" y="1785926"/>
            <a:ext cx="7358114" cy="1477328"/>
          </a:xfrm>
          <a:prstGeom prst="rect">
            <a:avLst/>
          </a:prstGeom>
          <a:noFill/>
        </p:spPr>
        <p:txBody>
          <a:bodyPr wrap="square" rtlCol="0">
            <a:spAutoFit/>
          </a:bodyPr>
          <a:lstStyle/>
          <a:p>
            <a:pPr>
              <a:buFont typeface="Arial" pitchFamily="34" charset="0"/>
              <a:buChar char="•"/>
            </a:pPr>
            <a:r>
              <a:rPr lang="es-CL" dirty="0" smtClean="0"/>
              <a:t>Eagle y sus dificultades.</a:t>
            </a:r>
          </a:p>
          <a:p>
            <a:pPr>
              <a:buFont typeface="Arial" pitchFamily="34" charset="0"/>
              <a:buChar char="•"/>
            </a:pPr>
            <a:endParaRPr lang="es-CL" dirty="0" smtClean="0"/>
          </a:p>
          <a:p>
            <a:pPr>
              <a:buFont typeface="Arial" pitchFamily="34" charset="0"/>
              <a:buChar char="•"/>
            </a:pPr>
            <a:r>
              <a:rPr lang="es-CL" dirty="0" smtClean="0"/>
              <a:t>Precaución al montar los módulos Arduino</a:t>
            </a:r>
          </a:p>
          <a:p>
            <a:pPr>
              <a:buFont typeface="Arial" pitchFamily="34" charset="0"/>
              <a:buChar char="•"/>
            </a:pPr>
            <a:endParaRPr lang="es-CL" dirty="0" smtClean="0"/>
          </a:p>
          <a:p>
            <a:pPr>
              <a:buFont typeface="Arial" pitchFamily="34" charset="0"/>
              <a:buChar char="•"/>
            </a:pPr>
            <a:r>
              <a:rPr lang="es-CL" dirty="0" smtClean="0"/>
              <a:t>Costo de instalación.</a:t>
            </a:r>
            <a:endParaRPr lang="es-CL" dirty="0"/>
          </a:p>
        </p:txBody>
      </p:sp>
      <p:sp>
        <p:nvSpPr>
          <p:cNvPr id="4" name="3 CuadroTexto"/>
          <p:cNvSpPr txBox="1"/>
          <p:nvPr/>
        </p:nvSpPr>
        <p:spPr>
          <a:xfrm>
            <a:off x="714348" y="4000504"/>
            <a:ext cx="7786742" cy="923330"/>
          </a:xfrm>
          <a:prstGeom prst="rect">
            <a:avLst/>
          </a:prstGeom>
          <a:noFill/>
        </p:spPr>
        <p:txBody>
          <a:bodyPr wrap="square" rtlCol="0">
            <a:spAutoFit/>
          </a:bodyPr>
          <a:lstStyle/>
          <a:p>
            <a:pPr algn="just"/>
            <a:r>
              <a:rPr lang="es-CL" dirty="0" smtClean="0"/>
              <a:t>Es posible reemplazar ambos Arduino (UNO y nano) por un solo Arduino de mayor capacidad como el Arduino MEGA 2560 o MEGA ADK, disponibles en el mercado pero con menor compatibilidad con la placa GSM y con el </a:t>
            </a:r>
            <a:r>
              <a:rPr lang="es-CL" dirty="0" err="1" smtClean="0"/>
              <a:t>display</a:t>
            </a:r>
            <a:endParaRPr lang="es-CL"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285728"/>
            <a:ext cx="7847021"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Referencias</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bibliograficas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2 CuadroTexto"/>
          <p:cNvSpPr txBox="1"/>
          <p:nvPr/>
        </p:nvSpPr>
        <p:spPr>
          <a:xfrm>
            <a:off x="214282" y="2143116"/>
            <a:ext cx="8715436" cy="3970318"/>
          </a:xfrm>
          <a:prstGeom prst="rect">
            <a:avLst/>
          </a:prstGeom>
          <a:noFill/>
        </p:spPr>
        <p:txBody>
          <a:bodyPr wrap="square" rtlCol="0">
            <a:spAutoFit/>
          </a:bodyPr>
          <a:lstStyle/>
          <a:p>
            <a:pPr>
              <a:buFont typeface="Arial" pitchFamily="34" charset="0"/>
              <a:buChar char="•"/>
            </a:pPr>
            <a:r>
              <a:rPr lang="es-CL" dirty="0" smtClean="0"/>
              <a:t>GABRIEL BACA URBINA, “Evaluación de proyectos”, 3a. </a:t>
            </a:r>
            <a:r>
              <a:rPr lang="en-US" dirty="0" err="1" smtClean="0"/>
              <a:t>Edición</a:t>
            </a:r>
            <a:r>
              <a:rPr lang="en-US" dirty="0" smtClean="0"/>
              <a:t>, McGraw Hill 1995.</a:t>
            </a:r>
          </a:p>
          <a:p>
            <a:pPr>
              <a:buFont typeface="Arial" pitchFamily="34" charset="0"/>
              <a:buChar char="•"/>
            </a:pPr>
            <a:endParaRPr lang="es-CL" dirty="0" smtClean="0"/>
          </a:p>
          <a:p>
            <a:pPr>
              <a:buFont typeface="Arial" pitchFamily="34" charset="0"/>
              <a:buChar char="•"/>
            </a:pPr>
            <a:r>
              <a:rPr lang="es-CL" dirty="0" smtClean="0"/>
              <a:t>SAPAG CHAIN, “Preparación y evaluación de proyecto”, 2a Edición, </a:t>
            </a:r>
            <a:r>
              <a:rPr lang="es-CL" dirty="0" err="1" smtClean="0"/>
              <a:t>McGraw</a:t>
            </a:r>
            <a:r>
              <a:rPr lang="es-CL" dirty="0" smtClean="0"/>
              <a:t> Hill. 1990.</a:t>
            </a:r>
          </a:p>
          <a:p>
            <a:r>
              <a:rPr lang="es-CL" dirty="0" smtClean="0"/>
              <a:t> </a:t>
            </a:r>
          </a:p>
          <a:p>
            <a:pPr>
              <a:buFont typeface="Arial" pitchFamily="34" charset="0"/>
              <a:buChar char="•"/>
            </a:pPr>
            <a:r>
              <a:rPr lang="es-CL" dirty="0" smtClean="0"/>
              <a:t>ANTONIO CREUS SOLÉ, “Instrumentación Industrial”, 6a Edición, </a:t>
            </a:r>
            <a:r>
              <a:rPr lang="es-CL" dirty="0" err="1" smtClean="0"/>
              <a:t>Alfaomega</a:t>
            </a:r>
            <a:r>
              <a:rPr lang="es-CL" dirty="0" smtClean="0"/>
              <a:t>, 1998.</a:t>
            </a:r>
          </a:p>
          <a:p>
            <a:r>
              <a:rPr lang="es-CL" dirty="0" smtClean="0"/>
              <a:t> </a:t>
            </a:r>
            <a:r>
              <a:rPr lang="en-US" dirty="0" smtClean="0"/>
              <a:t> </a:t>
            </a:r>
            <a:endParaRPr lang="es-CL" dirty="0" smtClean="0"/>
          </a:p>
          <a:p>
            <a:pPr>
              <a:buFont typeface="Arial" pitchFamily="34" charset="0"/>
              <a:buChar char="•"/>
            </a:pPr>
            <a:r>
              <a:rPr lang="es-CL" dirty="0" smtClean="0"/>
              <a:t>Sitio Web oficial de Arduino, enlace: </a:t>
            </a:r>
            <a:r>
              <a:rPr lang="es-CL" u="sng" dirty="0" smtClean="0">
                <a:hlinkClick r:id="rId2"/>
              </a:rPr>
              <a:t>http://www.arduino.cc/es/</a:t>
            </a:r>
            <a:endParaRPr lang="es-CL" dirty="0" smtClean="0"/>
          </a:p>
          <a:p>
            <a:pPr>
              <a:buFont typeface="Arial" pitchFamily="34" charset="0"/>
              <a:buChar char="•"/>
            </a:pPr>
            <a:endParaRPr lang="es-CL" dirty="0" smtClean="0"/>
          </a:p>
          <a:p>
            <a:pPr>
              <a:buFont typeface="Arial" pitchFamily="34" charset="0"/>
              <a:buChar char="•"/>
            </a:pPr>
            <a:r>
              <a:rPr lang="es-CL" dirty="0" smtClean="0"/>
              <a:t>Enrique Herrera Pérez, “Sistemas de transmisión de datos: Procesamiento electrónico de datos”, 1a Edición, </a:t>
            </a:r>
            <a:r>
              <a:rPr lang="es-CL" dirty="0" err="1" smtClean="0"/>
              <a:t>Limusa</a:t>
            </a:r>
            <a:r>
              <a:rPr lang="es-CL" dirty="0" smtClean="0"/>
              <a:t> Noriega Editores, 2003.</a:t>
            </a:r>
          </a:p>
          <a:p>
            <a:r>
              <a:rPr lang="es-CL" dirty="0" smtClean="0"/>
              <a:t> </a:t>
            </a:r>
          </a:p>
          <a:p>
            <a:r>
              <a:rPr lang="es-CL" dirty="0" smtClean="0"/>
              <a:t> </a:t>
            </a:r>
          </a:p>
          <a:p>
            <a:endParaRPr lang="es-CL" dirty="0" smtClean="0"/>
          </a:p>
          <a:p>
            <a:endParaRPr lang="es-CL"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4546" y="357166"/>
            <a:ext cx="4899098"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INTRODUCCION</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TextBox 2"/>
          <p:cNvSpPr txBox="1"/>
          <p:nvPr/>
        </p:nvSpPr>
        <p:spPr>
          <a:xfrm>
            <a:off x="571472" y="1928802"/>
            <a:ext cx="7929619" cy="3416320"/>
          </a:xfrm>
          <a:prstGeom prst="rect">
            <a:avLst/>
          </a:prstGeom>
          <a:noFill/>
        </p:spPr>
        <p:txBody>
          <a:bodyPr wrap="square" rtlCol="0">
            <a:spAutoFit/>
          </a:bodyPr>
          <a:lstStyle/>
          <a:p>
            <a:pPr lvl="1" algn="just"/>
            <a:r>
              <a:rPr lang="es-CL" b="1" dirty="0" smtClean="0"/>
              <a:t>Primer capitulo:  </a:t>
            </a:r>
            <a:r>
              <a:rPr lang="es-CL" dirty="0" smtClean="0"/>
              <a:t>Objetivos, expectativas del avance, factibilidad del proyecto, necesidades del área de instrumentación &amp; control.</a:t>
            </a:r>
          </a:p>
          <a:p>
            <a:pPr lvl="1" algn="just"/>
            <a:endParaRPr lang="es-CL" dirty="0" smtClean="0"/>
          </a:p>
          <a:p>
            <a:pPr lvl="1" algn="just"/>
            <a:r>
              <a:rPr lang="es-CL" b="1" dirty="0" smtClean="0"/>
              <a:t>Segundo capitulo:  </a:t>
            </a:r>
            <a:r>
              <a:rPr lang="es-CL" dirty="0" smtClean="0"/>
              <a:t>Sistema seleccionado, características de los equipos utilizados, accesorios compatibles, usos, ventajas y desventajas</a:t>
            </a:r>
          </a:p>
          <a:p>
            <a:pPr lvl="1" algn="just"/>
            <a:endParaRPr lang="es-CL" dirty="0" smtClean="0"/>
          </a:p>
          <a:p>
            <a:pPr lvl="1" algn="just"/>
            <a:r>
              <a:rPr lang="es-CL" b="1" dirty="0" smtClean="0"/>
              <a:t>Tercer capitulo: </a:t>
            </a:r>
            <a:r>
              <a:rPr lang="es-CL" dirty="0" smtClean="0"/>
              <a:t>antecedentes previos, conexionado entre los módulos, programación.</a:t>
            </a:r>
          </a:p>
          <a:p>
            <a:pPr lvl="1" algn="just"/>
            <a:endParaRPr lang="es-CL" dirty="0" smtClean="0"/>
          </a:p>
          <a:p>
            <a:pPr lvl="1" algn="just"/>
            <a:r>
              <a:rPr lang="es-CL" b="1" dirty="0" smtClean="0"/>
              <a:t>Cuarto capitulo: </a:t>
            </a:r>
            <a:r>
              <a:rPr lang="es-CL" dirty="0" smtClean="0"/>
              <a:t>resultados esperados, conclusiones, posibles mejoras a corto plazo, referencias bibliográficas.</a:t>
            </a:r>
          </a:p>
          <a:p>
            <a:pPr lvl="1"/>
            <a:endParaRPr lang="es-CL" dirty="0"/>
          </a:p>
        </p:txBody>
      </p:sp>
    </p:spTree>
    <p:extLst>
      <p:ext uri="{BB962C8B-B14F-4D97-AF65-F5344CB8AC3E}">
        <p14:creationId xmlns:p14="http://schemas.microsoft.com/office/powerpoint/2010/main" xmlns="" val="2193621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p:nvPr/>
        </p:nvSpPr>
        <p:spPr>
          <a:xfrm>
            <a:off x="2214546" y="357166"/>
            <a:ext cx="3953326"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Capítulo</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uno</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026" name="Picture 2" descr="http://controlysolucioneselectricas.com/wp-content/uploads/2013/01/Motores-Electricos-siemens.jpg"/>
          <p:cNvPicPr>
            <a:picLocks noChangeAspect="1" noChangeArrowheads="1"/>
          </p:cNvPicPr>
          <p:nvPr/>
        </p:nvPicPr>
        <p:blipFill>
          <a:blip r:embed="rId2" cstate="print"/>
          <a:srcRect/>
          <a:stretch>
            <a:fillRect/>
          </a:stretch>
        </p:blipFill>
        <p:spPr bwMode="auto">
          <a:xfrm>
            <a:off x="500034" y="3357562"/>
            <a:ext cx="2571768" cy="2282444"/>
          </a:xfrm>
          <a:prstGeom prst="rect">
            <a:avLst/>
          </a:prstGeom>
          <a:noFill/>
        </p:spPr>
      </p:pic>
      <p:sp>
        <p:nvSpPr>
          <p:cNvPr id="5" name="4 CuadroTexto"/>
          <p:cNvSpPr txBox="1"/>
          <p:nvPr/>
        </p:nvSpPr>
        <p:spPr>
          <a:xfrm>
            <a:off x="714348" y="1357298"/>
            <a:ext cx="7786742" cy="1200329"/>
          </a:xfrm>
          <a:prstGeom prst="rect">
            <a:avLst/>
          </a:prstGeom>
          <a:noFill/>
        </p:spPr>
        <p:txBody>
          <a:bodyPr wrap="square" rtlCol="0">
            <a:spAutoFit/>
          </a:bodyPr>
          <a:lstStyle/>
          <a:p>
            <a:pPr algn="just"/>
            <a:r>
              <a:rPr lang="es-ES" dirty="0" smtClean="0"/>
              <a:t>La máxima eficiencia de cada uno de los elementos que intervienen en la producción de cualquier proceso industrial, es conseguida mediante la supervisión y el mantenimiento regular de muchos equipos que forman parte de la industria.</a:t>
            </a:r>
            <a:endParaRPr lang="es-CL" dirty="0"/>
          </a:p>
        </p:txBody>
      </p:sp>
      <p:pic>
        <p:nvPicPr>
          <p:cNvPr id="1028" name="Picture 4" descr="http://wl.static.fotolia.com/jpg/00/53/88/55/400_F_53885529_nAtP0mi6byIPmEPtcamzL0nJRIOCSlR5.jpg"/>
          <p:cNvPicPr>
            <a:picLocks noChangeAspect="1" noChangeArrowheads="1"/>
          </p:cNvPicPr>
          <p:nvPr/>
        </p:nvPicPr>
        <p:blipFill>
          <a:blip r:embed="rId3" cstate="print"/>
          <a:srcRect/>
          <a:stretch>
            <a:fillRect/>
          </a:stretch>
        </p:blipFill>
        <p:spPr bwMode="auto">
          <a:xfrm>
            <a:off x="3214678" y="2571744"/>
            <a:ext cx="2171700" cy="3810000"/>
          </a:xfrm>
          <a:prstGeom prst="rect">
            <a:avLst/>
          </a:prstGeom>
          <a:noFill/>
        </p:spPr>
      </p:pic>
      <p:pic>
        <p:nvPicPr>
          <p:cNvPr id="1030" name="Picture 6" descr="http://www.victher.cl/img/productos/tablero-electrico.jpg"/>
          <p:cNvPicPr>
            <a:picLocks noChangeAspect="1" noChangeArrowheads="1"/>
          </p:cNvPicPr>
          <p:nvPr/>
        </p:nvPicPr>
        <p:blipFill>
          <a:blip r:embed="rId4" cstate="print"/>
          <a:srcRect/>
          <a:stretch>
            <a:fillRect/>
          </a:stretch>
        </p:blipFill>
        <p:spPr bwMode="auto">
          <a:xfrm>
            <a:off x="6000760" y="2857496"/>
            <a:ext cx="2571767" cy="19288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4546" y="357166"/>
            <a:ext cx="3868367"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Capítulo</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dos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2 CuadroTexto"/>
          <p:cNvSpPr txBox="1"/>
          <p:nvPr/>
        </p:nvSpPr>
        <p:spPr>
          <a:xfrm>
            <a:off x="642910" y="1285860"/>
            <a:ext cx="8072494" cy="923330"/>
          </a:xfrm>
          <a:prstGeom prst="rect">
            <a:avLst/>
          </a:prstGeom>
          <a:noFill/>
        </p:spPr>
        <p:txBody>
          <a:bodyPr wrap="square" rtlCol="0">
            <a:spAutoFit/>
          </a:bodyPr>
          <a:lstStyle/>
          <a:p>
            <a:r>
              <a:rPr lang="es-CL" dirty="0" smtClean="0"/>
              <a:t>Sistema seleccionado: Para el desarrollo de este equipo electrónico de monitoreo de variables físicas se han seleccionado distintos módulos de circuitos integrados de la línea ARDUINO </a:t>
            </a:r>
            <a:endParaRPr lang="es-CL" dirty="0"/>
          </a:p>
        </p:txBody>
      </p:sp>
      <p:pic>
        <p:nvPicPr>
          <p:cNvPr id="22531" name="Picture 3" descr="6401-MCO5063376330_092013-O"/>
          <p:cNvPicPr>
            <a:picLocks noChangeAspect="1" noChangeArrowheads="1"/>
          </p:cNvPicPr>
          <p:nvPr/>
        </p:nvPicPr>
        <p:blipFill>
          <a:blip r:embed="rId2" cstate="print"/>
          <a:srcRect/>
          <a:stretch>
            <a:fillRect/>
          </a:stretch>
        </p:blipFill>
        <p:spPr bwMode="auto">
          <a:xfrm>
            <a:off x="642910" y="4071942"/>
            <a:ext cx="2000264" cy="920428"/>
          </a:xfrm>
          <a:prstGeom prst="rect">
            <a:avLst/>
          </a:prstGeom>
          <a:noFill/>
          <a:ln w="9525">
            <a:noFill/>
            <a:miter lim="800000"/>
            <a:headEnd/>
            <a:tailEnd/>
          </a:ln>
        </p:spPr>
      </p:pic>
      <p:pic>
        <p:nvPicPr>
          <p:cNvPr id="22532" name="Picture 4"/>
          <p:cNvPicPr>
            <a:picLocks noChangeAspect="1" noChangeArrowheads="1"/>
          </p:cNvPicPr>
          <p:nvPr/>
        </p:nvPicPr>
        <p:blipFill>
          <a:blip r:embed="rId3" cstate="print"/>
          <a:srcRect/>
          <a:stretch>
            <a:fillRect/>
          </a:stretch>
        </p:blipFill>
        <p:spPr bwMode="auto">
          <a:xfrm>
            <a:off x="142844" y="2214554"/>
            <a:ext cx="2714612" cy="1724987"/>
          </a:xfrm>
          <a:prstGeom prst="rect">
            <a:avLst/>
          </a:prstGeom>
          <a:noFill/>
          <a:ln w="9525">
            <a:noFill/>
            <a:miter lim="800000"/>
            <a:headEnd/>
            <a:tailEnd/>
          </a:ln>
        </p:spPr>
      </p:pic>
      <p:pic>
        <p:nvPicPr>
          <p:cNvPr id="22533" name="Picture 5"/>
          <p:cNvPicPr>
            <a:picLocks noChangeAspect="1" noChangeArrowheads="1"/>
          </p:cNvPicPr>
          <p:nvPr/>
        </p:nvPicPr>
        <p:blipFill>
          <a:blip r:embed="rId4" cstate="print"/>
          <a:srcRect/>
          <a:stretch>
            <a:fillRect/>
          </a:stretch>
        </p:blipFill>
        <p:spPr bwMode="auto">
          <a:xfrm>
            <a:off x="500034" y="5143512"/>
            <a:ext cx="2286016" cy="1490151"/>
          </a:xfrm>
          <a:prstGeom prst="rect">
            <a:avLst/>
          </a:prstGeom>
          <a:noFill/>
          <a:ln w="9525">
            <a:noFill/>
            <a:miter lim="800000"/>
            <a:headEnd/>
            <a:tailEnd/>
          </a:ln>
        </p:spPr>
      </p:pic>
      <p:pic>
        <p:nvPicPr>
          <p:cNvPr id="22534" name="Picture 6"/>
          <p:cNvPicPr>
            <a:picLocks noChangeAspect="1" noChangeArrowheads="1"/>
          </p:cNvPicPr>
          <p:nvPr/>
        </p:nvPicPr>
        <p:blipFill>
          <a:blip r:embed="rId5" cstate="print"/>
          <a:srcRect/>
          <a:stretch>
            <a:fillRect/>
          </a:stretch>
        </p:blipFill>
        <p:spPr bwMode="auto">
          <a:xfrm>
            <a:off x="2928926" y="2285992"/>
            <a:ext cx="1931116" cy="914393"/>
          </a:xfrm>
          <a:prstGeom prst="rect">
            <a:avLst/>
          </a:prstGeom>
          <a:noFill/>
          <a:ln w="9525">
            <a:noFill/>
            <a:miter lim="800000"/>
            <a:headEnd/>
            <a:tailEnd/>
          </a:ln>
        </p:spPr>
      </p:pic>
      <p:pic>
        <p:nvPicPr>
          <p:cNvPr id="22535" name="Picture 7" descr="modulo_memoria_sd_microcontrolador_00"/>
          <p:cNvPicPr>
            <a:picLocks noChangeAspect="1" noChangeArrowheads="1"/>
          </p:cNvPicPr>
          <p:nvPr/>
        </p:nvPicPr>
        <p:blipFill>
          <a:blip r:embed="rId6" cstate="print"/>
          <a:srcRect/>
          <a:stretch>
            <a:fillRect/>
          </a:stretch>
        </p:blipFill>
        <p:spPr bwMode="auto">
          <a:xfrm>
            <a:off x="3000364" y="3286124"/>
            <a:ext cx="2001395" cy="1182680"/>
          </a:xfrm>
          <a:prstGeom prst="rect">
            <a:avLst/>
          </a:prstGeom>
          <a:noFill/>
          <a:ln w="9525">
            <a:noFill/>
            <a:miter lim="800000"/>
            <a:headEnd/>
            <a:tailEnd/>
          </a:ln>
        </p:spPr>
      </p:pic>
      <p:pic>
        <p:nvPicPr>
          <p:cNvPr id="22536" name="Picture 8" descr="Arduino_Shield8"/>
          <p:cNvPicPr>
            <a:picLocks noChangeAspect="1" noChangeArrowheads="1"/>
          </p:cNvPicPr>
          <p:nvPr/>
        </p:nvPicPr>
        <p:blipFill>
          <a:blip r:embed="rId7" cstate="print"/>
          <a:srcRect/>
          <a:stretch>
            <a:fillRect/>
          </a:stretch>
        </p:blipFill>
        <p:spPr bwMode="auto">
          <a:xfrm>
            <a:off x="3143240" y="4714884"/>
            <a:ext cx="1714480" cy="1795848"/>
          </a:xfrm>
          <a:prstGeom prst="rect">
            <a:avLst/>
          </a:prstGeom>
          <a:noFill/>
          <a:ln w="9525">
            <a:noFill/>
            <a:miter lim="800000"/>
            <a:headEnd/>
            <a:tailEnd/>
          </a:ln>
        </p:spPr>
      </p:pic>
      <p:pic>
        <p:nvPicPr>
          <p:cNvPr id="22537" name="Picture 9"/>
          <p:cNvPicPr>
            <a:picLocks noChangeAspect="1" noChangeArrowheads="1"/>
          </p:cNvPicPr>
          <p:nvPr/>
        </p:nvPicPr>
        <p:blipFill>
          <a:blip r:embed="rId8" cstate="print"/>
          <a:srcRect/>
          <a:stretch>
            <a:fillRect/>
          </a:stretch>
        </p:blipFill>
        <p:spPr bwMode="auto">
          <a:xfrm>
            <a:off x="5072066" y="2214554"/>
            <a:ext cx="1785950" cy="1304770"/>
          </a:xfrm>
          <a:prstGeom prst="rect">
            <a:avLst/>
          </a:prstGeom>
          <a:noFill/>
          <a:ln w="9525">
            <a:noFill/>
            <a:miter lim="800000"/>
            <a:headEnd/>
            <a:tailEnd/>
          </a:ln>
        </p:spPr>
      </p:pic>
      <p:pic>
        <p:nvPicPr>
          <p:cNvPr id="22538" name="Picture 10"/>
          <p:cNvPicPr>
            <a:picLocks noChangeAspect="1" noChangeArrowheads="1"/>
          </p:cNvPicPr>
          <p:nvPr/>
        </p:nvPicPr>
        <p:blipFill>
          <a:blip r:embed="rId9" cstate="print"/>
          <a:srcRect/>
          <a:stretch>
            <a:fillRect/>
          </a:stretch>
        </p:blipFill>
        <p:spPr bwMode="auto">
          <a:xfrm>
            <a:off x="5214942" y="3714752"/>
            <a:ext cx="1249491" cy="642942"/>
          </a:xfrm>
          <a:prstGeom prst="rect">
            <a:avLst/>
          </a:prstGeom>
          <a:noFill/>
          <a:ln w="9525">
            <a:noFill/>
            <a:miter lim="800000"/>
            <a:headEnd/>
            <a:tailEnd/>
          </a:ln>
        </p:spPr>
      </p:pic>
      <p:pic>
        <p:nvPicPr>
          <p:cNvPr id="22539" name="Picture 11" descr="https://openwebinars.net/media/django-summernote/2015-01-21/84a9b560-e7a8-4559-a3b8-a9678066a365.jpg"/>
          <p:cNvPicPr>
            <a:picLocks noChangeAspect="1" noChangeArrowheads="1"/>
          </p:cNvPicPr>
          <p:nvPr/>
        </p:nvPicPr>
        <p:blipFill>
          <a:blip r:embed="rId10" r:link="rId11" cstate="print"/>
          <a:srcRect/>
          <a:stretch>
            <a:fillRect/>
          </a:stretch>
        </p:blipFill>
        <p:spPr bwMode="auto">
          <a:xfrm>
            <a:off x="5072066" y="5357826"/>
            <a:ext cx="1924050" cy="1200150"/>
          </a:xfrm>
          <a:prstGeom prst="rect">
            <a:avLst/>
          </a:prstGeom>
          <a:noFill/>
          <a:ln w="9525">
            <a:noFill/>
            <a:miter lim="800000"/>
            <a:headEnd/>
            <a:tailEnd/>
          </a:ln>
        </p:spPr>
      </p:pic>
      <p:pic>
        <p:nvPicPr>
          <p:cNvPr id="22540" name="Picture 12"/>
          <p:cNvPicPr>
            <a:picLocks noChangeAspect="1" noChangeArrowheads="1"/>
          </p:cNvPicPr>
          <p:nvPr/>
        </p:nvPicPr>
        <p:blipFill>
          <a:blip r:embed="rId12" cstate="print"/>
          <a:srcRect/>
          <a:stretch>
            <a:fillRect/>
          </a:stretch>
        </p:blipFill>
        <p:spPr bwMode="auto">
          <a:xfrm>
            <a:off x="5072066" y="4429132"/>
            <a:ext cx="1774815" cy="800668"/>
          </a:xfrm>
          <a:prstGeom prst="rect">
            <a:avLst/>
          </a:prstGeom>
          <a:noFill/>
          <a:ln w="9525">
            <a:noFill/>
            <a:miter lim="800000"/>
            <a:headEnd/>
            <a:tailEnd/>
          </a:ln>
        </p:spPr>
      </p:pic>
      <p:pic>
        <p:nvPicPr>
          <p:cNvPr id="22541" name="Picture 13" descr="http://www.ilustrados.com/wp-content/uploads/2014/06/como-crear-una-placa-impresa.jpg"/>
          <p:cNvPicPr>
            <a:picLocks noChangeAspect="1" noChangeArrowheads="1"/>
          </p:cNvPicPr>
          <p:nvPr/>
        </p:nvPicPr>
        <p:blipFill>
          <a:blip r:embed="rId13" r:link="rId14" cstate="print"/>
          <a:srcRect/>
          <a:stretch>
            <a:fillRect/>
          </a:stretch>
        </p:blipFill>
        <p:spPr bwMode="auto">
          <a:xfrm>
            <a:off x="7429520" y="5286388"/>
            <a:ext cx="1346187" cy="1165837"/>
          </a:xfrm>
          <a:prstGeom prst="rect">
            <a:avLst/>
          </a:prstGeom>
          <a:noFill/>
          <a:ln w="9525">
            <a:noFill/>
            <a:miter lim="800000"/>
            <a:headEnd/>
            <a:tailEnd/>
          </a:ln>
        </p:spPr>
      </p:pic>
      <p:pic>
        <p:nvPicPr>
          <p:cNvPr id="22542" name="Picture 14"/>
          <p:cNvPicPr>
            <a:picLocks noChangeAspect="1" noChangeArrowheads="1"/>
          </p:cNvPicPr>
          <p:nvPr/>
        </p:nvPicPr>
        <p:blipFill>
          <a:blip r:embed="rId15" cstate="print"/>
          <a:srcRect/>
          <a:stretch>
            <a:fillRect/>
          </a:stretch>
        </p:blipFill>
        <p:spPr bwMode="auto">
          <a:xfrm>
            <a:off x="7143768" y="4143380"/>
            <a:ext cx="1780097" cy="957476"/>
          </a:xfrm>
          <a:prstGeom prst="rect">
            <a:avLst/>
          </a:prstGeom>
          <a:noFill/>
          <a:ln w="9525">
            <a:noFill/>
            <a:miter lim="800000"/>
            <a:headEnd/>
            <a:tailEnd/>
          </a:ln>
        </p:spPr>
      </p:pic>
      <p:pic>
        <p:nvPicPr>
          <p:cNvPr id="22543" name="Picture 15" descr="https://dlnmh9ip6v2uc.cloudfront.net/assets/d/f/7/3/b/51193875ce395f424b000000.jpg"/>
          <p:cNvPicPr>
            <a:picLocks noChangeAspect="1" noChangeArrowheads="1"/>
          </p:cNvPicPr>
          <p:nvPr/>
        </p:nvPicPr>
        <p:blipFill>
          <a:blip r:embed="rId16" r:link="rId17" cstate="print"/>
          <a:srcRect/>
          <a:stretch>
            <a:fillRect/>
          </a:stretch>
        </p:blipFill>
        <p:spPr bwMode="auto">
          <a:xfrm>
            <a:off x="6929454" y="3000372"/>
            <a:ext cx="1895465" cy="816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422" y="357166"/>
            <a:ext cx="3972562" cy="923330"/>
          </a:xfrm>
          <a:prstGeom prst="rect">
            <a:avLst/>
          </a:prstGeom>
          <a:noFill/>
        </p:spPr>
        <p:txBody>
          <a:bodyPr wrap="none" lIns="91440" tIns="45720" rIns="91440" bIns="45720">
            <a:spAutoFit/>
          </a:bodyPr>
          <a:lstStyle/>
          <a:p>
            <a:pPr algn="ct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Capítulo</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tres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2 CuadroTexto"/>
          <p:cNvSpPr txBox="1"/>
          <p:nvPr/>
        </p:nvSpPr>
        <p:spPr>
          <a:xfrm>
            <a:off x="714348" y="1428736"/>
            <a:ext cx="7858180" cy="1292662"/>
          </a:xfrm>
          <a:prstGeom prst="rect">
            <a:avLst/>
          </a:prstGeom>
          <a:noFill/>
        </p:spPr>
        <p:txBody>
          <a:bodyPr wrap="square" rtlCol="0">
            <a:spAutoFit/>
          </a:bodyPr>
          <a:lstStyle/>
          <a:p>
            <a:r>
              <a:rPr lang="es-CL" sz="2400" dirty="0" err="1" smtClean="0"/>
              <a:t>Implementacion</a:t>
            </a:r>
            <a:r>
              <a:rPr lang="es-CL" sz="2400" dirty="0" smtClean="0"/>
              <a:t> del dispositivo </a:t>
            </a:r>
            <a:r>
              <a:rPr lang="es-CL" sz="2400" dirty="0" err="1" smtClean="0"/>
              <a:t>electronico</a:t>
            </a:r>
            <a:r>
              <a:rPr lang="es-CL" sz="2400" dirty="0" smtClean="0"/>
              <a:t> construido</a:t>
            </a:r>
          </a:p>
          <a:p>
            <a:endParaRPr lang="es-CL" dirty="0" smtClean="0"/>
          </a:p>
          <a:p>
            <a:pPr marL="0" lvl="2"/>
            <a:r>
              <a:rPr lang="es-CL" b="1" dirty="0" smtClean="0"/>
              <a:t>Conexión entre Arduino UNO y placa GSM/GPRS:</a:t>
            </a:r>
            <a:endParaRPr lang="es-CL" sz="1600" b="1" dirty="0" smtClean="0"/>
          </a:p>
          <a:p>
            <a:endParaRPr lang="es-CL" dirty="0"/>
          </a:p>
        </p:txBody>
      </p:sp>
      <p:pic>
        <p:nvPicPr>
          <p:cNvPr id="23554" name="Picture 2" descr="GSM_UNO_stacked"/>
          <p:cNvPicPr>
            <a:picLocks noChangeAspect="1" noChangeArrowheads="1"/>
          </p:cNvPicPr>
          <p:nvPr/>
        </p:nvPicPr>
        <p:blipFill>
          <a:blip r:embed="rId2" cstate="print"/>
          <a:srcRect/>
          <a:stretch>
            <a:fillRect/>
          </a:stretch>
        </p:blipFill>
        <p:spPr bwMode="auto">
          <a:xfrm>
            <a:off x="2071670" y="2428868"/>
            <a:ext cx="5143536" cy="38138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42910" y="928670"/>
            <a:ext cx="4679486" cy="646331"/>
          </a:xfrm>
          <a:prstGeom prst="rect">
            <a:avLst/>
          </a:prstGeom>
          <a:noFill/>
        </p:spPr>
        <p:txBody>
          <a:bodyPr wrap="none" rtlCol="0">
            <a:spAutoFit/>
          </a:bodyPr>
          <a:lstStyle/>
          <a:p>
            <a:pPr marL="0" lvl="2"/>
            <a:r>
              <a:rPr lang="es-CL" b="1" dirty="0" smtClean="0"/>
              <a:t>Conexión entre Arduino UNO y Arduino nano:</a:t>
            </a:r>
            <a:endParaRPr lang="es-CL" sz="1600" b="1" dirty="0" smtClean="0"/>
          </a:p>
          <a:p>
            <a:endParaRPr lang="es-CL" dirty="0"/>
          </a:p>
        </p:txBody>
      </p:sp>
      <p:pic>
        <p:nvPicPr>
          <p:cNvPr id="24578" name="Picture 2"/>
          <p:cNvPicPr>
            <a:picLocks noChangeAspect="1" noChangeArrowheads="1"/>
          </p:cNvPicPr>
          <p:nvPr/>
        </p:nvPicPr>
        <p:blipFill>
          <a:blip r:embed="rId2" cstate="print"/>
          <a:srcRect/>
          <a:stretch>
            <a:fillRect/>
          </a:stretch>
        </p:blipFill>
        <p:spPr bwMode="auto">
          <a:xfrm>
            <a:off x="571472" y="3214686"/>
            <a:ext cx="3121025" cy="3184525"/>
          </a:xfrm>
          <a:prstGeom prst="rect">
            <a:avLst/>
          </a:prstGeom>
          <a:noFill/>
          <a:ln w="9525">
            <a:noFill/>
            <a:miter lim="800000"/>
            <a:headEnd/>
            <a:tailEnd/>
          </a:ln>
        </p:spPr>
      </p:pic>
      <p:pic>
        <p:nvPicPr>
          <p:cNvPr id="24579" name="Picture 3"/>
          <p:cNvPicPr>
            <a:picLocks noChangeAspect="1" noChangeArrowheads="1"/>
          </p:cNvPicPr>
          <p:nvPr/>
        </p:nvPicPr>
        <p:blipFill>
          <a:blip r:embed="rId3" cstate="print"/>
          <a:srcRect/>
          <a:stretch>
            <a:fillRect/>
          </a:stretch>
        </p:blipFill>
        <p:spPr bwMode="auto">
          <a:xfrm>
            <a:off x="4429124" y="4357694"/>
            <a:ext cx="1624013" cy="1985963"/>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4214810" y="2357430"/>
            <a:ext cx="1557337" cy="1577975"/>
          </a:xfrm>
          <a:prstGeom prst="rect">
            <a:avLst/>
          </a:prstGeom>
          <a:noFill/>
          <a:ln w="9525">
            <a:noFill/>
            <a:miter lim="800000"/>
            <a:headEnd/>
            <a:tailEnd/>
          </a:ln>
        </p:spPr>
      </p:pic>
      <p:cxnSp>
        <p:nvCxnSpPr>
          <p:cNvPr id="24581" name="AutoShape 5"/>
          <p:cNvCxnSpPr>
            <a:cxnSpLocks noChangeShapeType="1"/>
          </p:cNvCxnSpPr>
          <p:nvPr/>
        </p:nvCxnSpPr>
        <p:spPr bwMode="auto">
          <a:xfrm flipV="1">
            <a:off x="2357422" y="3143248"/>
            <a:ext cx="1931987" cy="182563"/>
          </a:xfrm>
          <a:prstGeom prst="straightConnector1">
            <a:avLst/>
          </a:prstGeom>
          <a:noFill/>
          <a:ln w="76200">
            <a:solidFill>
              <a:srgbClr val="FF0000"/>
            </a:solidFill>
            <a:round/>
            <a:headEnd/>
            <a:tailEnd type="triangle" w="med" len="med"/>
          </a:ln>
        </p:spPr>
      </p:cxnSp>
      <p:cxnSp>
        <p:nvCxnSpPr>
          <p:cNvPr id="24582" name="AutoShape 6"/>
          <p:cNvCxnSpPr>
            <a:cxnSpLocks noChangeShapeType="1"/>
          </p:cNvCxnSpPr>
          <p:nvPr/>
        </p:nvCxnSpPr>
        <p:spPr bwMode="auto">
          <a:xfrm flipV="1">
            <a:off x="2857488" y="5429264"/>
            <a:ext cx="1485900" cy="476250"/>
          </a:xfrm>
          <a:prstGeom prst="straightConnector1">
            <a:avLst/>
          </a:prstGeom>
          <a:noFill/>
          <a:ln w="76200">
            <a:solidFill>
              <a:srgbClr val="FF0000"/>
            </a:solidFill>
            <a:round/>
            <a:headEnd/>
            <a:tailEnd type="triangle" w="med" len="med"/>
          </a:ln>
        </p:spPr>
      </p:cxnSp>
      <p:sp>
        <p:nvSpPr>
          <p:cNvPr id="8" name="7 CuadroTexto"/>
          <p:cNvSpPr txBox="1"/>
          <p:nvPr/>
        </p:nvSpPr>
        <p:spPr>
          <a:xfrm>
            <a:off x="6357950" y="3929066"/>
            <a:ext cx="2428892" cy="2031325"/>
          </a:xfrm>
          <a:prstGeom prst="rect">
            <a:avLst/>
          </a:prstGeom>
          <a:noFill/>
        </p:spPr>
        <p:txBody>
          <a:bodyPr wrap="square" rtlCol="0">
            <a:spAutoFit/>
          </a:bodyPr>
          <a:lstStyle/>
          <a:p>
            <a:r>
              <a:rPr lang="es-CL" dirty="0" smtClean="0"/>
              <a:t>esta conexión se hace mediante el pin TX del Arduino uno y el pin RX del Arduino nano, permitiendo de esta manera la perfecta comunicación</a:t>
            </a:r>
            <a:endParaRPr lang="es-CL" dirty="0"/>
          </a:p>
        </p:txBody>
      </p:sp>
      <p:sp>
        <p:nvSpPr>
          <p:cNvPr id="9" name="8 CuadroTexto"/>
          <p:cNvSpPr txBox="1"/>
          <p:nvPr/>
        </p:nvSpPr>
        <p:spPr>
          <a:xfrm>
            <a:off x="785786" y="1571612"/>
            <a:ext cx="7500990" cy="646331"/>
          </a:xfrm>
          <a:prstGeom prst="rect">
            <a:avLst/>
          </a:prstGeom>
          <a:noFill/>
        </p:spPr>
        <p:txBody>
          <a:bodyPr wrap="square" rtlCol="0">
            <a:spAutoFit/>
          </a:bodyPr>
          <a:lstStyle/>
          <a:p>
            <a:r>
              <a:rPr lang="es-CL" dirty="0" smtClean="0"/>
              <a:t>la capacidad de la memoria interna de un Arduino no le permite soportar la gran cantidad de comandos que se le ingresaran</a:t>
            </a:r>
            <a:endParaRPr lang="es-CL"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785786" y="928670"/>
            <a:ext cx="6070893" cy="646331"/>
          </a:xfrm>
          <a:prstGeom prst="rect">
            <a:avLst/>
          </a:prstGeom>
          <a:noFill/>
        </p:spPr>
        <p:txBody>
          <a:bodyPr wrap="none" rtlCol="0">
            <a:spAutoFit/>
          </a:bodyPr>
          <a:lstStyle/>
          <a:p>
            <a:pPr marL="0" lvl="2"/>
            <a:r>
              <a:rPr lang="es-CL" b="1" dirty="0" smtClean="0"/>
              <a:t>Conexión entre Arduino nano, modulo de registro SD y RTC:</a:t>
            </a:r>
            <a:endParaRPr lang="es-CL" sz="1600" b="1" dirty="0" smtClean="0"/>
          </a:p>
          <a:p>
            <a:endParaRPr lang="es-CL" dirty="0"/>
          </a:p>
        </p:txBody>
      </p:sp>
      <p:pic>
        <p:nvPicPr>
          <p:cNvPr id="25602" name="Picture 2"/>
          <p:cNvPicPr>
            <a:picLocks noChangeAspect="1" noChangeArrowheads="1"/>
          </p:cNvPicPr>
          <p:nvPr/>
        </p:nvPicPr>
        <p:blipFill>
          <a:blip r:embed="rId2" cstate="print"/>
          <a:srcRect/>
          <a:stretch>
            <a:fillRect/>
          </a:stretch>
        </p:blipFill>
        <p:spPr bwMode="auto">
          <a:xfrm>
            <a:off x="428596" y="2665686"/>
            <a:ext cx="5357850" cy="3697008"/>
          </a:xfrm>
          <a:prstGeom prst="rect">
            <a:avLst/>
          </a:prstGeom>
          <a:noFill/>
          <a:ln w="9525">
            <a:noFill/>
            <a:miter lim="800000"/>
            <a:headEnd/>
            <a:tailEnd/>
          </a:ln>
        </p:spPr>
      </p:pic>
      <p:sp>
        <p:nvSpPr>
          <p:cNvPr id="4" name="3 CuadroTexto"/>
          <p:cNvSpPr txBox="1"/>
          <p:nvPr/>
        </p:nvSpPr>
        <p:spPr>
          <a:xfrm>
            <a:off x="714349" y="1428736"/>
            <a:ext cx="8001055" cy="923330"/>
          </a:xfrm>
          <a:prstGeom prst="rect">
            <a:avLst/>
          </a:prstGeom>
          <a:noFill/>
        </p:spPr>
        <p:txBody>
          <a:bodyPr wrap="square" rtlCol="0">
            <a:spAutoFit/>
          </a:bodyPr>
          <a:lstStyle/>
          <a:p>
            <a:r>
              <a:rPr lang="es-CL" dirty="0" smtClean="0"/>
              <a:t>Estos módulos están conectados directamente al Arduino nano los pines SCL y SDA  del reloj de tiempo real van conectados a los pines A4 y A5 respectivamente del Arduino nano. </a:t>
            </a:r>
            <a:endParaRPr lang="es-CL" dirty="0"/>
          </a:p>
        </p:txBody>
      </p:sp>
      <p:sp>
        <p:nvSpPr>
          <p:cNvPr id="5" name="4 CuadroTexto"/>
          <p:cNvSpPr txBox="1"/>
          <p:nvPr/>
        </p:nvSpPr>
        <p:spPr>
          <a:xfrm>
            <a:off x="6143636" y="3286124"/>
            <a:ext cx="2714644" cy="2862322"/>
          </a:xfrm>
          <a:prstGeom prst="rect">
            <a:avLst/>
          </a:prstGeom>
          <a:noFill/>
        </p:spPr>
        <p:txBody>
          <a:bodyPr wrap="square" rtlCol="0">
            <a:spAutoFit/>
          </a:bodyPr>
          <a:lstStyle/>
          <a:p>
            <a:r>
              <a:rPr lang="es-CL" dirty="0" smtClean="0"/>
              <a:t>Los pines MISO, MOSI, CS, SCK, del modulo de registro de datos SD van conectados a los pines D12, D11, D10, D13 respectivamente del Arduino nano, además es necesario alimentar estos módulos con el voltaje correspondiente</a:t>
            </a:r>
            <a:endParaRPr lang="es-CL"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714348" y="928670"/>
            <a:ext cx="3501280" cy="646331"/>
          </a:xfrm>
          <a:prstGeom prst="rect">
            <a:avLst/>
          </a:prstGeom>
          <a:noFill/>
        </p:spPr>
        <p:txBody>
          <a:bodyPr wrap="none" rtlCol="0">
            <a:spAutoFit/>
          </a:bodyPr>
          <a:lstStyle/>
          <a:p>
            <a:pPr marL="0" lvl="2"/>
            <a:r>
              <a:rPr lang="es-CL" b="1" dirty="0" smtClean="0"/>
              <a:t>Conexionado de </a:t>
            </a:r>
            <a:r>
              <a:rPr lang="es-CL" b="1" dirty="0" err="1" smtClean="0"/>
              <a:t>display</a:t>
            </a:r>
            <a:r>
              <a:rPr lang="es-CL" b="1" dirty="0" smtClean="0"/>
              <a:t> LCD 16x2:</a:t>
            </a:r>
            <a:endParaRPr lang="es-CL" sz="1600" b="1" dirty="0" smtClean="0"/>
          </a:p>
          <a:p>
            <a:endParaRPr lang="es-CL" dirty="0"/>
          </a:p>
        </p:txBody>
      </p:sp>
      <p:pic>
        <p:nvPicPr>
          <p:cNvPr id="26626" name="Picture 2"/>
          <p:cNvPicPr>
            <a:picLocks noChangeAspect="1" noChangeArrowheads="1"/>
          </p:cNvPicPr>
          <p:nvPr/>
        </p:nvPicPr>
        <p:blipFill>
          <a:blip r:embed="rId2" cstate="print"/>
          <a:srcRect/>
          <a:stretch>
            <a:fillRect/>
          </a:stretch>
        </p:blipFill>
        <p:spPr bwMode="auto">
          <a:xfrm>
            <a:off x="1928794" y="3429000"/>
            <a:ext cx="5293154" cy="2951166"/>
          </a:xfrm>
          <a:prstGeom prst="rect">
            <a:avLst/>
          </a:prstGeom>
          <a:noFill/>
          <a:ln w="9525">
            <a:noFill/>
            <a:miter lim="800000"/>
            <a:headEnd/>
            <a:tailEnd/>
          </a:ln>
        </p:spPr>
      </p:pic>
      <p:sp>
        <p:nvSpPr>
          <p:cNvPr id="4" name="3 CuadroTexto"/>
          <p:cNvSpPr txBox="1"/>
          <p:nvPr/>
        </p:nvSpPr>
        <p:spPr>
          <a:xfrm>
            <a:off x="857224" y="1571612"/>
            <a:ext cx="7715304" cy="2031325"/>
          </a:xfrm>
          <a:prstGeom prst="rect">
            <a:avLst/>
          </a:prstGeom>
          <a:noFill/>
        </p:spPr>
        <p:txBody>
          <a:bodyPr wrap="square" rtlCol="0">
            <a:spAutoFit/>
          </a:bodyPr>
          <a:lstStyle/>
          <a:p>
            <a:r>
              <a:rPr lang="es-CL" dirty="0" smtClean="0"/>
              <a:t>Estos dispositivos electrónicos están diseñados para ser montados sobre una placa Arduino UNO, sin embargo, cortando una de sus patas que ya está siendo utilizada por la placa GSM/GPRS, el </a:t>
            </a:r>
            <a:r>
              <a:rPr lang="es-CL" dirty="0" err="1" smtClean="0"/>
              <a:t>display</a:t>
            </a:r>
            <a:r>
              <a:rPr lang="es-CL" dirty="0" smtClean="0"/>
              <a:t> LCD 16x2 puede ser montado sobre la placa GSM/GPRS, puesto que finalmente son un puente que comunica directamente al Arduino UNO. A continuación en la figura 16, se puede observar un </a:t>
            </a:r>
            <a:r>
              <a:rPr lang="es-CL" dirty="0" err="1" smtClean="0"/>
              <a:t>display</a:t>
            </a:r>
            <a:r>
              <a:rPr lang="es-CL" dirty="0" smtClean="0"/>
              <a:t> 16x2 sobre una placa Arduino UNO</a:t>
            </a:r>
          </a:p>
          <a:p>
            <a:endParaRPr lang="es-CL"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85720" y="928670"/>
            <a:ext cx="8643998" cy="1877437"/>
          </a:xfrm>
          <a:prstGeom prst="rect">
            <a:avLst/>
          </a:prstGeom>
          <a:noFill/>
        </p:spPr>
        <p:txBody>
          <a:bodyPr wrap="square" rtlCol="0">
            <a:spAutoFit/>
          </a:bodyPr>
          <a:lstStyle/>
          <a:p>
            <a:pPr marL="0" lvl="2"/>
            <a:r>
              <a:rPr lang="es-CL" b="1" dirty="0" smtClean="0"/>
              <a:t>Fabricación de placa de cobre impresa:</a:t>
            </a:r>
          </a:p>
          <a:p>
            <a:pPr marL="0" lvl="2"/>
            <a:endParaRPr lang="es-CL" sz="1600" b="1" dirty="0" smtClean="0"/>
          </a:p>
          <a:p>
            <a:pPr marL="0" lvl="2"/>
            <a:r>
              <a:rPr lang="es-CL" sz="1600" dirty="0" smtClean="0"/>
              <a:t>Para hacer el diseño de una placa de cobre pre impresa se utilizo un programa llamado EAGLE </a:t>
            </a:r>
            <a:r>
              <a:rPr lang="es-CL" sz="1600" dirty="0" err="1" smtClean="0"/>
              <a:t>layout</a:t>
            </a:r>
            <a:r>
              <a:rPr lang="es-CL" sz="1600" dirty="0" smtClean="0"/>
              <a:t> editor en su versión 6.1, dicho programa permite al usuario ingresar en una ventana los módulos Arduino y hacer un conexionado mediante etiquetas.</a:t>
            </a:r>
            <a:endParaRPr lang="es-CL" sz="1600" b="1" dirty="0" smtClean="0"/>
          </a:p>
          <a:p>
            <a:pPr marL="0" lvl="2"/>
            <a:endParaRPr lang="es-CL" sz="1600" b="1" dirty="0" smtClean="0"/>
          </a:p>
          <a:p>
            <a:endParaRPr lang="es-CL" dirty="0"/>
          </a:p>
        </p:txBody>
      </p:sp>
      <p:pic>
        <p:nvPicPr>
          <p:cNvPr id="27651" name="Picture 3" descr="http://1.bp.blogspot.com/-tUx6kjS-kZw/TulLfeJKwCI/AAAAAAAArPg/eFPihwEqCLo/s1600/cs-logo2.jpg"/>
          <p:cNvPicPr>
            <a:picLocks noChangeAspect="1" noChangeArrowheads="1"/>
          </p:cNvPicPr>
          <p:nvPr/>
        </p:nvPicPr>
        <p:blipFill>
          <a:blip r:embed="rId2" cstate="print"/>
          <a:srcRect/>
          <a:stretch>
            <a:fillRect/>
          </a:stretch>
        </p:blipFill>
        <p:spPr bwMode="auto">
          <a:xfrm>
            <a:off x="6429388" y="357166"/>
            <a:ext cx="1857388" cy="931790"/>
          </a:xfrm>
          <a:prstGeom prst="rect">
            <a:avLst/>
          </a:prstGeom>
          <a:noFill/>
        </p:spPr>
      </p:pic>
      <p:pic>
        <p:nvPicPr>
          <p:cNvPr id="27652" name="Picture 4"/>
          <p:cNvPicPr>
            <a:picLocks noChangeAspect="1" noChangeArrowheads="1"/>
          </p:cNvPicPr>
          <p:nvPr/>
        </p:nvPicPr>
        <p:blipFill>
          <a:blip r:embed="rId3" cstate="print"/>
          <a:srcRect/>
          <a:stretch>
            <a:fillRect/>
          </a:stretch>
        </p:blipFill>
        <p:spPr bwMode="auto">
          <a:xfrm>
            <a:off x="1428728" y="2786058"/>
            <a:ext cx="6786610" cy="36575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524</TotalTime>
  <Words>734</Words>
  <Application>Microsoft Office PowerPoint</Application>
  <PresentationFormat>Presentación en pantalla (4:3)</PresentationFormat>
  <Paragraphs>74</Paragraphs>
  <Slides>16</Slides>
  <Notes>0</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Waveform</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Paez, Erasmo</dc:creator>
  <cp:lastModifiedBy>Fabian Ortiz</cp:lastModifiedBy>
  <cp:revision>43</cp:revision>
  <dcterms:created xsi:type="dcterms:W3CDTF">2015-09-30T12:54:34Z</dcterms:created>
  <dcterms:modified xsi:type="dcterms:W3CDTF">2015-10-29T18:58:39Z</dcterms:modified>
</cp:coreProperties>
</file>